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56" r:id="rId2"/>
    <p:sldId id="258" r:id="rId3"/>
    <p:sldId id="273" r:id="rId4"/>
    <p:sldId id="274" r:id="rId5"/>
    <p:sldId id="259" r:id="rId6"/>
    <p:sldId id="262" r:id="rId7"/>
    <p:sldId id="276" r:id="rId8"/>
    <p:sldId id="287" r:id="rId9"/>
    <p:sldId id="286" r:id="rId10"/>
    <p:sldId id="278" r:id="rId11"/>
    <p:sldId id="268" r:id="rId12"/>
    <p:sldId id="282" r:id="rId13"/>
    <p:sldId id="267" r:id="rId14"/>
    <p:sldId id="288" r:id="rId15"/>
    <p:sldId id="280" r:id="rId16"/>
    <p:sldId id="289" r:id="rId17"/>
    <p:sldId id="263" r:id="rId18"/>
    <p:sldId id="265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660"/>
  </p:normalViewPr>
  <p:slideViewPr>
    <p:cSldViewPr>
      <p:cViewPr>
        <p:scale>
          <a:sx n="66" d="100"/>
          <a:sy n="66" d="100"/>
        </p:scale>
        <p:origin x="-172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FB30B-8345-4F2D-8068-0C4FEBC04CB5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D832A-FAA2-4E04-A824-C38E0D3B0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D832A-FAA2-4E04-A824-C38E0D3B03E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75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FE4F4B-BC3E-49EE-97F6-7BDB3AA5926B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B3739C9-1FD3-4AFA-87D0-382544CFF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1.jpe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hyperlink" Target="Video%20WTE%20Plant%20in%20Japan_san.wmv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8.e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630128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Suggested Approach for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Application of Waste to Energy (Mass Burn) for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 Municipal Solid Waste Management at Pune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5012070"/>
            <a:ext cx="7321624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by</a:t>
            </a:r>
            <a:endParaRPr lang="en-US" sz="1400" b="1" dirty="0">
              <a:solidFill>
                <a:srgbClr val="002060"/>
              </a:solidFill>
            </a:endParaRPr>
          </a:p>
          <a:p>
            <a:pPr algn="ctr"/>
            <a:endParaRPr lang="en-US" sz="100" b="1" dirty="0">
              <a:solidFill>
                <a:srgbClr val="002060"/>
              </a:solidFill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</a:rPr>
              <a:t>Dr. Dilip Boralkar</a:t>
            </a:r>
          </a:p>
          <a:p>
            <a:pPr algn="ctr"/>
            <a:r>
              <a:rPr lang="en-US" sz="1400" b="1" dirty="0">
                <a:solidFill>
                  <a:srgbClr val="002060"/>
                </a:solidFill>
              </a:rPr>
              <a:t>Ex-Member Secretary, Maharashtra Pollution Control </a:t>
            </a:r>
            <a:r>
              <a:rPr lang="en-US" sz="1400" b="1" dirty="0" smtClean="0">
                <a:solidFill>
                  <a:srgbClr val="002060"/>
                </a:solidFill>
              </a:rPr>
              <a:t>Board</a:t>
            </a:r>
          </a:p>
          <a:p>
            <a:pPr algn="ctr"/>
            <a:endParaRPr lang="en-US" sz="1400" b="1" dirty="0">
              <a:solidFill>
                <a:srgbClr val="002060"/>
              </a:solidFill>
            </a:endParaRPr>
          </a:p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Pune</a:t>
            </a:r>
            <a:endParaRPr lang="en-US" sz="1400" b="1" dirty="0">
              <a:solidFill>
                <a:srgbClr val="002060"/>
              </a:solidFill>
            </a:endParaRPr>
          </a:p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26</a:t>
            </a:r>
            <a:r>
              <a:rPr lang="en-US" sz="1400" b="1" baseline="30000" dirty="0" smtClean="0">
                <a:solidFill>
                  <a:srgbClr val="002060"/>
                </a:solidFill>
              </a:rPr>
              <a:t>th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>
                <a:solidFill>
                  <a:srgbClr val="002060"/>
                </a:solidFill>
              </a:rPr>
              <a:t>March, 2015</a:t>
            </a:r>
          </a:p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endParaRPr lang="en-US" sz="1400" b="1" dirty="0">
              <a:solidFill>
                <a:srgbClr val="002060"/>
              </a:solidFill>
            </a:endParaRPr>
          </a:p>
          <a:p>
            <a:pPr algn="ctr"/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2060848"/>
            <a:ext cx="7620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Presentation to</a:t>
            </a: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</a:rPr>
              <a:t>Shri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Kunal</a:t>
            </a:r>
            <a:r>
              <a:rPr lang="en-US" sz="2400" b="1" dirty="0" smtClean="0">
                <a:solidFill>
                  <a:srgbClr val="002060"/>
                </a:solidFill>
              </a:rPr>
              <a:t> Kumar, IAS</a:t>
            </a:r>
          </a:p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Municipal Commissioner</a:t>
            </a:r>
          </a:p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Pune Municipal Corporation</a:t>
            </a:r>
          </a:p>
        </p:txBody>
      </p:sp>
    </p:spTree>
    <p:extLst>
      <p:ext uri="{BB962C8B-B14F-4D97-AF65-F5344CB8AC3E}">
        <p14:creationId xmlns:p14="http://schemas.microsoft.com/office/powerpoint/2010/main" val="20885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022304"/>
          </a:xfrm>
        </p:spPr>
        <p:txBody>
          <a:bodyPr>
            <a:normAutofit/>
          </a:bodyPr>
          <a:lstStyle/>
          <a:p>
            <a:pPr lvl="1"/>
            <a:r>
              <a:rPr lang="en-US" sz="2400" dirty="0" smtClean="0"/>
              <a:t>Processing </a:t>
            </a:r>
            <a:r>
              <a:rPr lang="en-US" sz="2400" dirty="0"/>
              <a:t>and disposal of 1200 TPD MSW and generate minimum </a:t>
            </a:r>
            <a:r>
              <a:rPr lang="en-US" sz="2400" dirty="0" smtClean="0"/>
              <a:t>20 MW (</a:t>
            </a:r>
            <a:r>
              <a:rPr lang="en-US" sz="2400" dirty="0"/>
              <a:t>24-hr average) electricity.</a:t>
            </a:r>
          </a:p>
          <a:p>
            <a:pPr lvl="1"/>
            <a:r>
              <a:rPr lang="en-US" sz="2400" dirty="0"/>
              <a:t>Operator to submit corporate bank guarantee as proof of feasibility of technology to generate committed quantity of power.</a:t>
            </a:r>
          </a:p>
          <a:p>
            <a:pPr lvl="1"/>
            <a:r>
              <a:rPr lang="en-US" sz="2400" dirty="0"/>
              <a:t>Plant life shall be at least 20 years and operator shall operate and maintain plant for minimum period of 7 years. This can be extended thereafter based on mutual agreement.</a:t>
            </a:r>
          </a:p>
          <a:p>
            <a:pPr lvl="1"/>
            <a:r>
              <a:rPr lang="en-US" sz="2400" dirty="0"/>
              <a:t>MSW processing and disposal cost of waste works out to be average Rs. </a:t>
            </a:r>
            <a:r>
              <a:rPr lang="en-US" sz="2400" dirty="0" smtClean="0"/>
              <a:t>2700 </a:t>
            </a:r>
            <a:r>
              <a:rPr lang="en-US" sz="2400" dirty="0"/>
              <a:t>per MT. 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Operator’s Liability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2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25470"/>
          </a:xfrm>
        </p:spPr>
        <p:txBody>
          <a:bodyPr vert="horz" anchor="b"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Support Required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from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PMC/Govt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. (1)</a:t>
            </a:r>
            <a:endParaRPr lang="en-GB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62578"/>
          </a:xfrm>
        </p:spPr>
        <p:txBody>
          <a:bodyPr vert="horz">
            <a:normAutofit/>
          </a:bodyPr>
          <a:lstStyle/>
          <a:p>
            <a:pPr lvl="1"/>
            <a:r>
              <a:rPr lang="en-US" sz="2400" dirty="0" smtClean="0"/>
              <a:t>Provide </a:t>
            </a:r>
            <a:r>
              <a:rPr lang="en-US" sz="2400" dirty="0"/>
              <a:t>1200TPD mixed waste at site.</a:t>
            </a:r>
          </a:p>
          <a:p>
            <a:pPr lvl="1"/>
            <a:r>
              <a:rPr lang="en-US" sz="2400" dirty="0"/>
              <a:t>Grant Rs.100Cr as subsidy for project</a:t>
            </a:r>
          </a:p>
          <a:p>
            <a:pPr lvl="1"/>
            <a:r>
              <a:rPr lang="en-US" sz="2400" dirty="0"/>
              <a:t>Pay MSW processing and disposal cost @ Rs. </a:t>
            </a:r>
            <a:r>
              <a:rPr lang="en-US" sz="2400" dirty="0" smtClean="0"/>
              <a:t>2700/MT</a:t>
            </a:r>
            <a:endParaRPr lang="en-US" sz="2400" dirty="0"/>
          </a:p>
          <a:p>
            <a:pPr lvl="1"/>
            <a:r>
              <a:rPr lang="en-US" sz="2400" dirty="0" smtClean="0"/>
              <a:t>Establish </a:t>
            </a:r>
            <a:r>
              <a:rPr lang="en-US" sz="2400" dirty="0"/>
              <a:t>its own or hire power grid transmission system so as evacuate electricity generated at the facility by the Operator. </a:t>
            </a:r>
          </a:p>
          <a:p>
            <a:pPr lvl="1"/>
            <a:r>
              <a:rPr lang="en-US" sz="2400" dirty="0" smtClean="0"/>
              <a:t>Utilize power for own purpose or Sale to </a:t>
            </a:r>
            <a:r>
              <a:rPr lang="en-US" sz="2400" dirty="0"/>
              <a:t>other </a:t>
            </a:r>
            <a:r>
              <a:rPr lang="en-US" sz="2400" dirty="0" smtClean="0"/>
              <a:t>users. </a:t>
            </a:r>
            <a:r>
              <a:rPr lang="en-US" sz="2400" dirty="0"/>
              <a:t>This means PPA is not in the scope of the operator.</a:t>
            </a:r>
          </a:p>
          <a:p>
            <a:pPr lvl="1"/>
            <a:r>
              <a:rPr lang="en-US" sz="2400" dirty="0"/>
              <a:t>In case the energy/power tariff is @ Rs.5.80 per unit as prevailing today, Rs. 2000 per MT can be recovered by the </a:t>
            </a:r>
            <a:r>
              <a:rPr lang="en-US" sz="2400" dirty="0" smtClean="0"/>
              <a:t>PMC/Govt. from </a:t>
            </a:r>
            <a:r>
              <a:rPr lang="en-US" sz="2400" dirty="0"/>
              <a:t>the sale of </a:t>
            </a:r>
            <a:r>
              <a:rPr lang="en-US" sz="2400" dirty="0" smtClean="0"/>
              <a:t>energy. </a:t>
            </a:r>
            <a:endParaRPr lang="en-US" sz="2400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7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 vert="horz" anchor="b">
            <a:normAutofit/>
          </a:bodyPr>
          <a:lstStyle/>
          <a:p>
            <a:pPr algn="ctr"/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Support Required from PMC/Govt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.(2)</a:t>
            </a:r>
            <a:endParaRPr lang="en-GB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003232" cy="5208240"/>
          </a:xfrm>
        </p:spPr>
        <p:txBody>
          <a:bodyPr vert="horz">
            <a:normAutofit/>
          </a:bodyPr>
          <a:lstStyle/>
          <a:p>
            <a:pPr lvl="1"/>
            <a:r>
              <a:rPr lang="en-US" sz="2400" dirty="0" smtClean="0"/>
              <a:t>Rs.700 </a:t>
            </a:r>
            <a:r>
              <a:rPr lang="en-US" sz="2400" dirty="0"/>
              <a:t>per MT can be recovered from public by levying MSW P&amp;D charges @ Rs. </a:t>
            </a:r>
            <a:r>
              <a:rPr lang="en-US" sz="2400" dirty="0" smtClean="0"/>
              <a:t>30 </a:t>
            </a:r>
            <a:r>
              <a:rPr lang="en-US" sz="2400" dirty="0"/>
              <a:t>per month per family from the </a:t>
            </a:r>
            <a:r>
              <a:rPr lang="en-US" sz="2400" dirty="0" smtClean="0"/>
              <a:t>12 Lacs families in </a:t>
            </a:r>
            <a:r>
              <a:rPr lang="en-US" sz="2400" dirty="0"/>
              <a:t>Pune city.</a:t>
            </a:r>
          </a:p>
          <a:p>
            <a:pPr lvl="1"/>
            <a:r>
              <a:rPr lang="en-US" sz="2400" dirty="0"/>
              <a:t>Fast track system to be established for timely payment of P&amp;D charges to the operator through an escrow account.   </a:t>
            </a:r>
          </a:p>
          <a:p>
            <a:pPr lvl="1"/>
            <a:r>
              <a:rPr lang="en-US" sz="2400" dirty="0"/>
              <a:t>Regular monitoring of plant operations in terms of power generation, efficient operation &amp; maintenance and compliance of environmental and other regulations.  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6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365127"/>
            <a:ext cx="7300936" cy="634982"/>
          </a:xfrm>
        </p:spPr>
        <p:txBody>
          <a:bodyPr vert="horz" anchor="b"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Benefits of Waste to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40768"/>
            <a:ext cx="7615758" cy="5184576"/>
          </a:xfrm>
        </p:spPr>
        <p:txBody>
          <a:bodyPr vert="horz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90% DRE </a:t>
            </a:r>
            <a:r>
              <a:rPr lang="en-GB" dirty="0" smtClean="0"/>
              <a:t>: </a:t>
            </a:r>
            <a:r>
              <a:rPr lang="en-GB" sz="1500" b="1" i="1" dirty="0" smtClean="0"/>
              <a:t>500 </a:t>
            </a:r>
            <a:r>
              <a:rPr lang="en-GB" sz="1500" b="1" i="1" dirty="0"/>
              <a:t>MT of MSW will become 50 MT inert ash in 24 hrs</a:t>
            </a:r>
            <a:r>
              <a:rPr lang="en-GB" sz="1700" b="1" dirty="0"/>
              <a:t>. </a:t>
            </a:r>
            <a:endParaRPr lang="en-GB" b="1" dirty="0"/>
          </a:p>
          <a:p>
            <a:pPr>
              <a:lnSpc>
                <a:spcPct val="120000"/>
              </a:lnSpc>
            </a:pPr>
            <a:r>
              <a:rPr lang="en-GB" dirty="0"/>
              <a:t>Bottom ash for RMC, Bricks etc.</a:t>
            </a:r>
          </a:p>
          <a:p>
            <a:pPr>
              <a:lnSpc>
                <a:spcPct val="120000"/>
              </a:lnSpc>
            </a:pPr>
            <a:r>
              <a:rPr lang="en-GB" dirty="0"/>
              <a:t>Fly ash disposal in SLF</a:t>
            </a:r>
          </a:p>
          <a:p>
            <a:pPr>
              <a:lnSpc>
                <a:spcPct val="120000"/>
              </a:lnSpc>
            </a:pPr>
            <a:r>
              <a:rPr lang="en-GB" dirty="0"/>
              <a:t>Best Available Technology (BAT</a:t>
            </a:r>
            <a:r>
              <a:rPr lang="en-GB" dirty="0" smtClean="0"/>
              <a:t>): Maximum Resource Recovery</a:t>
            </a:r>
            <a:endParaRPr lang="en-GB" dirty="0"/>
          </a:p>
          <a:p>
            <a:pPr>
              <a:lnSpc>
                <a:spcPct val="120000"/>
              </a:lnSpc>
            </a:pPr>
            <a:r>
              <a:rPr lang="en-GB" dirty="0"/>
              <a:t>Minimum waste re-handling for better ensuring health &amp; safety</a:t>
            </a:r>
          </a:p>
          <a:p>
            <a:pPr>
              <a:lnSpc>
                <a:spcPct val="120000"/>
              </a:lnSpc>
            </a:pPr>
            <a:r>
              <a:rPr lang="en-GB" dirty="0"/>
              <a:t>Fully automatic process</a:t>
            </a:r>
          </a:p>
          <a:p>
            <a:pPr>
              <a:lnSpc>
                <a:spcPct val="120000"/>
              </a:lnSpc>
            </a:pPr>
            <a:r>
              <a:rPr lang="en-GB" dirty="0"/>
              <a:t>No odour, No smell, No fly/mosquito menace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100% Compliance of Environmental regulations. 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No </a:t>
            </a:r>
            <a:r>
              <a:rPr lang="en-GB" dirty="0"/>
              <a:t>ground water contamination.</a:t>
            </a:r>
          </a:p>
          <a:p>
            <a:pPr>
              <a:lnSpc>
                <a:spcPct val="120000"/>
              </a:lnSpc>
            </a:pPr>
            <a:r>
              <a:rPr lang="en-GB" dirty="0"/>
              <a:t>Not Land-intensive</a:t>
            </a:r>
          </a:p>
          <a:p>
            <a:pPr>
              <a:lnSpc>
                <a:spcPct val="120000"/>
              </a:lnSpc>
            </a:pPr>
            <a:r>
              <a:rPr lang="en-GB" dirty="0"/>
              <a:t>Customised for India due to its un-segregated low calorific value waste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EST and ESM in place. 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4868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ROAD MAP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496944" cy="6192688"/>
          </a:xfrm>
        </p:spPr>
        <p:txBody>
          <a:bodyPr>
            <a:normAutofit/>
          </a:bodyPr>
          <a:lstStyle/>
          <a:p>
            <a:pPr defTabSz="449263"/>
            <a:r>
              <a:rPr lang="en-US" sz="2000" dirty="0" smtClean="0">
                <a:solidFill>
                  <a:srgbClr val="FF0000"/>
                </a:solidFill>
              </a:rPr>
              <a:t>Step 1:</a:t>
            </a:r>
            <a:r>
              <a:rPr lang="en-US" sz="2000" dirty="0" smtClean="0"/>
              <a:t>	Appoint High Powered Expert Committee for Transaction of Application of W2E (Mass Burn) for Management of MSW at Pune. </a:t>
            </a:r>
            <a:r>
              <a:rPr lang="en-US" sz="2000" dirty="0" smtClean="0">
                <a:solidFill>
                  <a:srgbClr val="FF0000"/>
                </a:solidFill>
              </a:rPr>
              <a:t>(Action: Immediate)</a:t>
            </a:r>
          </a:p>
          <a:p>
            <a:pPr defTabSz="363538"/>
            <a:endParaRPr lang="en-US" sz="2000" b="1" dirty="0" smtClean="0">
              <a:solidFill>
                <a:srgbClr val="0070C0"/>
              </a:solidFill>
            </a:endParaRPr>
          </a:p>
          <a:p>
            <a:pPr defTabSz="363538"/>
            <a:r>
              <a:rPr lang="en-US" sz="2000" b="1" dirty="0" smtClean="0">
                <a:solidFill>
                  <a:srgbClr val="0070C0"/>
                </a:solidFill>
              </a:rPr>
              <a:t>Step 2: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Engage Expert Agency for Preparation of DPR and Draft RFQ and RFP </a:t>
            </a:r>
            <a:r>
              <a:rPr lang="en-US" sz="2000" b="1" dirty="0" smtClean="0">
                <a:solidFill>
                  <a:srgbClr val="0070C0"/>
                </a:solidFill>
              </a:rPr>
              <a:t>( Action: 3 months)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Step 3: </a:t>
            </a:r>
            <a:r>
              <a:rPr lang="en-US" sz="2000" dirty="0" smtClean="0"/>
              <a:t>Engage Transaction Advisory for Procurement of Operator. </a:t>
            </a:r>
            <a:r>
              <a:rPr lang="en-US" sz="2000" dirty="0" smtClean="0">
                <a:solidFill>
                  <a:srgbClr val="FF0000"/>
                </a:solidFill>
              </a:rPr>
              <a:t>(Action 4 months)</a:t>
            </a:r>
          </a:p>
          <a:p>
            <a:pPr defTabSz="288925"/>
            <a:endParaRPr lang="en-US" sz="2000" b="1" dirty="0" smtClean="0">
              <a:solidFill>
                <a:srgbClr val="0070C0"/>
              </a:solidFill>
            </a:endParaRPr>
          </a:p>
          <a:p>
            <a:pPr defTabSz="288925"/>
            <a:r>
              <a:rPr lang="en-US" sz="2000" b="1" dirty="0" smtClean="0">
                <a:solidFill>
                  <a:srgbClr val="0070C0"/>
                </a:solidFill>
              </a:rPr>
              <a:t>Step 4:</a:t>
            </a:r>
            <a:r>
              <a:rPr lang="en-US" sz="2000" dirty="0" smtClean="0"/>
              <a:t> Agreement between PMC and Operator and Appointment of Independent Engineer for Project Implementation </a:t>
            </a:r>
            <a:r>
              <a:rPr lang="en-US" sz="2000" b="1" dirty="0" smtClean="0">
                <a:solidFill>
                  <a:srgbClr val="0070C0"/>
                </a:solidFill>
              </a:rPr>
              <a:t>(Action: 1 month)</a:t>
            </a:r>
          </a:p>
          <a:p>
            <a:pPr defTabSz="288925"/>
            <a:endParaRPr lang="en-US" sz="2000" dirty="0" smtClean="0">
              <a:solidFill>
                <a:srgbClr val="FF0000"/>
              </a:solidFill>
            </a:endParaRPr>
          </a:p>
          <a:p>
            <a:pPr defTabSz="288925"/>
            <a:r>
              <a:rPr lang="en-US" sz="2000" dirty="0" smtClean="0">
                <a:solidFill>
                  <a:srgbClr val="FF0000"/>
                </a:solidFill>
              </a:rPr>
              <a:t>Step 5:</a:t>
            </a:r>
            <a:r>
              <a:rPr lang="en-US" sz="2000" dirty="0" smtClean="0"/>
              <a:t> Project Implementation </a:t>
            </a:r>
            <a:r>
              <a:rPr lang="en-US" sz="2000" dirty="0" smtClean="0">
                <a:solidFill>
                  <a:srgbClr val="FF0000"/>
                </a:solidFill>
              </a:rPr>
              <a:t>(10 months)</a:t>
            </a:r>
          </a:p>
          <a:p>
            <a:pPr defTabSz="288925"/>
            <a:endParaRPr lang="en-US" sz="2000" dirty="0" smtClean="0">
              <a:solidFill>
                <a:srgbClr val="FF0000"/>
              </a:solidFill>
            </a:endParaRPr>
          </a:p>
          <a:p>
            <a:pPr defTabSz="288925"/>
            <a:r>
              <a:rPr lang="en-US" sz="2000" b="1" i="1" dirty="0" smtClean="0">
                <a:solidFill>
                  <a:srgbClr val="7030A0"/>
                </a:solidFill>
              </a:rPr>
              <a:t>High Powered Committee to coordinate, supervise and recommend actions regarding project implementation. </a:t>
            </a:r>
            <a:endParaRPr lang="en-US" sz="2000" b="1" i="1" dirty="0" smtClean="0">
              <a:solidFill>
                <a:srgbClr val="FF0000"/>
              </a:solidFill>
            </a:endParaRPr>
          </a:p>
          <a:p>
            <a:pPr defTabSz="2889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4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7848872" cy="5040560"/>
          </a:xfrm>
        </p:spPr>
        <p:txBody>
          <a:bodyPr vert="horz" anchor="b">
            <a:noAutofit/>
          </a:bodyPr>
          <a:lstStyle/>
          <a:p>
            <a:pPr algn="ctr">
              <a:spcBef>
                <a:spcPct val="0"/>
              </a:spcBef>
              <a:buNone/>
            </a:pPr>
            <a:endParaRPr lang="en-US" sz="4000" i="1" cap="small" dirty="0" smtClean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en-US" sz="4000" i="1" cap="small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sz="4000" b="1" i="1" cap="small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For Smarter Cities we need:</a:t>
            </a:r>
          </a:p>
          <a:p>
            <a:pPr>
              <a:spcBef>
                <a:spcPct val="0"/>
              </a:spcBef>
            </a:pPr>
            <a:endParaRPr lang="en-US" sz="3200" b="1" i="1" cap="sm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US" sz="3200" b="1" i="1" cap="sm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Smarter Politicians</a:t>
            </a:r>
          </a:p>
          <a:p>
            <a:pPr>
              <a:spcBef>
                <a:spcPct val="0"/>
              </a:spcBef>
            </a:pPr>
            <a:r>
              <a:rPr lang="en-US" sz="3200" b="1" i="1" cap="sm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Smarter Bureaucrats and </a:t>
            </a:r>
          </a:p>
          <a:p>
            <a:pPr>
              <a:spcBef>
                <a:spcPct val="0"/>
              </a:spcBef>
            </a:pPr>
            <a:r>
              <a:rPr lang="en-US" sz="3200" b="1" i="1" cap="sm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Smarter Citizens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en-US" b="1" i="1" cap="small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			-India Today, Dec.,1, 2014</a:t>
            </a:r>
          </a:p>
          <a:p>
            <a:pPr marL="0" indent="0" algn="r">
              <a:spcBef>
                <a:spcPct val="0"/>
              </a:spcBef>
              <a:buNone/>
            </a:pPr>
            <a:endParaRPr lang="en-US" b="1" i="1" cap="small" dirty="0" smtClean="0">
              <a:solidFill>
                <a:schemeClr val="accent3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FontTx/>
              <a:buChar char="-"/>
            </a:pPr>
            <a:endParaRPr lang="en-US" sz="4000" cap="small" dirty="0">
              <a:solidFill>
                <a:schemeClr val="accent3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sz="4400" b="1" cap="small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Thanks</a:t>
            </a:r>
            <a:endParaRPr lang="en-US" sz="4400" b="1" cap="small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4282" y="5791200"/>
            <a:ext cx="8315328" cy="61914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Font typeface="Wingdings"/>
              <a:buNone/>
            </a:pPr>
            <a:r>
              <a:rPr lang="en-GB" sz="2300" dirty="0" smtClean="0">
                <a:latin typeface="Arial" pitchFamily="34" charset="0"/>
                <a:cs typeface="Arial" pitchFamily="34" charset="0"/>
              </a:rPr>
              <a:t>Dr. Dilip Boralkar</a:t>
            </a:r>
          </a:p>
          <a:p>
            <a:pPr algn="ctr">
              <a:spcBef>
                <a:spcPts val="0"/>
              </a:spcBef>
              <a:buFont typeface="Wingdings"/>
              <a:buNone/>
            </a:pPr>
            <a:r>
              <a:rPr lang="en-GB" sz="23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www.boralkar.com</a:t>
            </a: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18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 Presentation</a:t>
            </a:r>
            <a:endParaRPr lang="en-US" dirty="0"/>
          </a:p>
        </p:txBody>
      </p:sp>
      <p:pic>
        <p:nvPicPr>
          <p:cNvPr id="2050" name="Picture 2" descr="D:\Users\BORALKAR\Documents\MSW\MSW-Pics\Indore Pics\P709007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13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65127"/>
            <a:ext cx="7753350" cy="563544"/>
          </a:xfrm>
        </p:spPr>
        <p:txBody>
          <a:bodyPr vert="horz" anchor="b"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Pollution Mitigation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1219200"/>
            <a:ext cx="7315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/>
            </a:lvl1pPr>
            <a:lvl2pPr marL="640080" lvl="1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Semi dry Flue gas system consists of </a:t>
            </a:r>
          </a:p>
          <a:p>
            <a:pPr lvl="1"/>
            <a:r>
              <a:rPr lang="en-US" dirty="0"/>
              <a:t>Reaction tower, </a:t>
            </a:r>
          </a:p>
          <a:p>
            <a:pPr lvl="1"/>
            <a:r>
              <a:rPr lang="en-US" dirty="0"/>
              <a:t>Lime slurry making system, </a:t>
            </a:r>
          </a:p>
          <a:p>
            <a:pPr lvl="1"/>
            <a:r>
              <a:rPr lang="en-US" dirty="0"/>
              <a:t>high speed atomizer, </a:t>
            </a:r>
          </a:p>
          <a:p>
            <a:pPr lvl="1"/>
            <a:r>
              <a:rPr lang="en-US" dirty="0"/>
              <a:t>Bag filter and stack  .</a:t>
            </a:r>
          </a:p>
          <a:p>
            <a:r>
              <a:rPr lang="en-US" dirty="0"/>
              <a:t>Removal of acidic components in the flue gas by injection of hydrated lime </a:t>
            </a:r>
          </a:p>
          <a:p>
            <a:r>
              <a:rPr lang="en-US" dirty="0"/>
              <a:t>The flue gas is further treated by injecting Activated carbon for reducing Dioxins /Furans levels to &lt; 0.1mg/Nm3.</a:t>
            </a:r>
          </a:p>
          <a:p>
            <a:r>
              <a:rPr lang="en-US" dirty="0"/>
              <a:t>Online environmental monitoring </a:t>
            </a:r>
          </a:p>
        </p:txBody>
      </p:sp>
    </p:spTree>
    <p:extLst>
      <p:ext uri="{BB962C8B-B14F-4D97-AF65-F5344CB8AC3E}">
        <p14:creationId xmlns:p14="http://schemas.microsoft.com/office/powerpoint/2010/main" val="2671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365127"/>
            <a:ext cx="7300936" cy="706420"/>
          </a:xfrm>
        </p:spPr>
        <p:txBody>
          <a:bodyPr vert="horz" anchor="b"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Emission Control</a:t>
            </a: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1546"/>
            <a:ext cx="9144000" cy="542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365127"/>
            <a:ext cx="7015184" cy="706420"/>
          </a:xfrm>
        </p:spPr>
        <p:txBody>
          <a:bodyPr vert="horz" anchor="b">
            <a:normAutofit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Stack Emission Standards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009989"/>
              </p:ext>
            </p:extLst>
          </p:nvPr>
        </p:nvGraphicFramePr>
        <p:xfrm>
          <a:off x="1524000" y="1219200"/>
          <a:ext cx="5969476" cy="5346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2692876"/>
              </a:tblGrid>
              <a:tr h="72231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Parameter 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Environmental Regulations  in India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88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Particulate matter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30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IN" sz="1800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Sulphur Dioxide (SO</a:t>
                      </a:r>
                      <a:r>
                        <a:rPr lang="en-IN" sz="1200" dirty="0" smtClean="0">
                          <a:latin typeface="Arial" pitchFamily="34" charset="0"/>
                          <a:cs typeface="Arial" pitchFamily="34" charset="0"/>
                        </a:rPr>
                        <a:t>2)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100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Oxides of Nitrogen (</a:t>
                      </a:r>
                      <a:r>
                        <a:rPr lang="en-IN" sz="1800" dirty="0" err="1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r>
                        <a:rPr lang="en-IN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IN" sz="1800" baseline="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350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Hydrochloric Acid (</a:t>
                      </a:r>
                      <a:r>
                        <a:rPr lang="en-IN" sz="1800" dirty="0" err="1" smtClean="0">
                          <a:latin typeface="Arial" pitchFamily="34" charset="0"/>
                          <a:cs typeface="Arial" pitchFamily="34" charset="0"/>
                        </a:rPr>
                        <a:t>HCl</a:t>
                      </a: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I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50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Dioxins</a:t>
                      </a:r>
                      <a:r>
                        <a:rPr lang="en-IN" sz="1800" baseline="0" dirty="0" smtClean="0">
                          <a:latin typeface="Arial" pitchFamily="34" charset="0"/>
                          <a:cs typeface="Arial" pitchFamily="34" charset="0"/>
                        </a:rPr>
                        <a:t> &amp; Furans</a:t>
                      </a:r>
                      <a:endParaRPr lang="en-I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0.1 ng/Nm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TEQ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Carbon Monoxide (CO)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100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Cadmium</a:t>
                      </a:r>
                      <a:r>
                        <a:rPr lang="en-IN" sz="1800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Cd) </a:t>
                      </a:r>
                      <a:endParaRPr lang="en-IN" sz="12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0.1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Lead (</a:t>
                      </a:r>
                      <a:r>
                        <a:rPr lang="en-IN" sz="1800" dirty="0" err="1" smtClean="0">
                          <a:latin typeface="Arial" pitchFamily="34" charset="0"/>
                          <a:cs typeface="Arial" pitchFamily="34" charset="0"/>
                        </a:rPr>
                        <a:t>Pb</a:t>
                      </a: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0.1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Mercury (Hg)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0.02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Hydrofluoric Acid (HF)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0.5 mg/Nm</a:t>
                      </a:r>
                      <a:r>
                        <a:rPr lang="en-IN" sz="180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4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Stack Height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latin typeface="Arial" pitchFamily="34" charset="0"/>
                          <a:cs typeface="Arial" pitchFamily="34" charset="0"/>
                        </a:rPr>
                        <a:t>Minimum 30m</a:t>
                      </a:r>
                      <a:endParaRPr lang="en-IN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7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Scenario at Pune (2000TPD)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400" dirty="0" smtClean="0"/>
              <a:t>High </a:t>
            </a:r>
            <a:r>
              <a:rPr lang="en-US" sz="2400" dirty="0"/>
              <a:t>Court, NGT </a:t>
            </a:r>
            <a:r>
              <a:rPr lang="en-US" sz="2400" dirty="0" smtClean="0"/>
              <a:t>Directions, </a:t>
            </a:r>
            <a:r>
              <a:rPr lang="en-US" dirty="0" smtClean="0"/>
              <a:t>Public Agitation</a:t>
            </a:r>
          </a:p>
          <a:p>
            <a:r>
              <a:rPr lang="en-US" dirty="0" smtClean="0"/>
              <a:t>Environ. Degradation and Public Health Issues</a:t>
            </a:r>
          </a:p>
          <a:p>
            <a:r>
              <a:rPr lang="en-US" dirty="0" smtClean="0"/>
              <a:t>Inefficient Performance of Existing Projects due to:</a:t>
            </a:r>
          </a:p>
          <a:p>
            <a:pPr lvl="1"/>
            <a:r>
              <a:rPr lang="en-US" dirty="0" smtClean="0"/>
              <a:t>Low Tipping Fee</a:t>
            </a:r>
          </a:p>
          <a:p>
            <a:pPr lvl="1"/>
            <a:r>
              <a:rPr lang="en-US" dirty="0" smtClean="0"/>
              <a:t>Impractical Commitments </a:t>
            </a:r>
          </a:p>
          <a:p>
            <a:pPr lvl="1"/>
            <a:r>
              <a:rPr lang="en-US" dirty="0" smtClean="0"/>
              <a:t>Financial Unviability </a:t>
            </a:r>
          </a:p>
          <a:p>
            <a:pPr lvl="1"/>
            <a:r>
              <a:rPr lang="en-US" dirty="0" smtClean="0"/>
              <a:t>Lack of Application of Knowledge in Planning &amp; Project Management </a:t>
            </a:r>
          </a:p>
          <a:p>
            <a:pPr lvl="1"/>
            <a:r>
              <a:rPr lang="en-US" dirty="0" smtClean="0"/>
              <a:t>Passive Approach in Implementation of Environmental Regulations</a:t>
            </a:r>
          </a:p>
          <a:p>
            <a:pPr lvl="1"/>
            <a:r>
              <a:rPr lang="en-US" dirty="0" smtClean="0"/>
              <a:t>Inadequate Political Will and </a:t>
            </a:r>
          </a:p>
          <a:p>
            <a:pPr lvl="1"/>
            <a:r>
              <a:rPr lang="en-US" dirty="0" smtClean="0"/>
              <a:t>Lack of Primary </a:t>
            </a:r>
            <a:r>
              <a:rPr lang="en-US" dirty="0"/>
              <a:t>I</a:t>
            </a:r>
            <a:r>
              <a:rPr lang="en-US" dirty="0" smtClean="0"/>
              <a:t>mportance to Environ. Protection.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1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 vert="horz" anchor="b">
            <a:norm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What we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100% Compliance </a:t>
            </a:r>
            <a:r>
              <a:rPr lang="en-US" dirty="0" smtClean="0"/>
              <a:t>of Environmental Regulations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100% Protection of </a:t>
            </a:r>
            <a:r>
              <a:rPr lang="en-US" dirty="0"/>
              <a:t>P</a:t>
            </a:r>
            <a:r>
              <a:rPr lang="en-US" dirty="0" smtClean="0"/>
              <a:t>ublic </a:t>
            </a:r>
            <a:r>
              <a:rPr lang="en-US" dirty="0" smtClean="0">
                <a:solidFill>
                  <a:srgbClr val="FF0000"/>
                </a:solidFill>
              </a:rPr>
              <a:t>Health &amp; Hygiene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Minimum Land </a:t>
            </a:r>
            <a:r>
              <a:rPr lang="en-US" dirty="0" smtClean="0"/>
              <a:t>Requirement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Minimum</a:t>
            </a:r>
            <a:r>
              <a:rPr lang="en-US" dirty="0" smtClean="0"/>
              <a:t> cost on Citizens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Project </a:t>
            </a:r>
            <a:r>
              <a:rPr lang="en-US" dirty="0" smtClean="0">
                <a:solidFill>
                  <a:srgbClr val="FF0000"/>
                </a:solidFill>
              </a:rPr>
              <a:t>Subsidy </a:t>
            </a:r>
            <a:r>
              <a:rPr lang="en-US" dirty="0" smtClean="0"/>
              <a:t>for Reduced Tariff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Asset’s Life </a:t>
            </a:r>
            <a:r>
              <a:rPr lang="en-US" dirty="0" smtClean="0">
                <a:solidFill>
                  <a:srgbClr val="FF0000"/>
                </a:solidFill>
              </a:rPr>
              <a:t>20 years </a:t>
            </a:r>
            <a:r>
              <a:rPr lang="en-US" dirty="0" smtClean="0"/>
              <a:t>with payback in 7 years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 of Subsidy &amp; Reduced Tariff after 7 yrs</a:t>
            </a:r>
            <a:r>
              <a:rPr lang="en-US" dirty="0"/>
              <a:t>.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Corporate </a:t>
            </a:r>
            <a:r>
              <a:rPr lang="en-US" dirty="0" smtClean="0">
                <a:solidFill>
                  <a:srgbClr val="FF0000"/>
                </a:solidFill>
              </a:rPr>
              <a:t>Guarantee</a:t>
            </a:r>
            <a:r>
              <a:rPr lang="en-US" dirty="0" smtClean="0"/>
              <a:t> from vendor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 vert="horz" anchor="b">
            <a:norm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 smtClean="0"/>
              <a:t>Application of Waste to Energy based on Mass Burning (even without segregation) using reciprocating grate technology capable of operating low calorific value of MSW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Technology </a:t>
            </a:r>
            <a:r>
              <a:rPr lang="en-US" dirty="0"/>
              <a:t>is environmentally sound, time tested</a:t>
            </a:r>
            <a:r>
              <a:rPr lang="en-US" dirty="0" smtClean="0"/>
              <a:t>, &amp; </a:t>
            </a:r>
            <a:r>
              <a:rPr lang="en-US" dirty="0"/>
              <a:t>successfully operating </a:t>
            </a:r>
            <a:r>
              <a:rPr lang="en-US" dirty="0" smtClean="0"/>
              <a:t>about 1600 plants in cities </a:t>
            </a:r>
            <a:r>
              <a:rPr lang="en-US" dirty="0"/>
              <a:t>across the world</a:t>
            </a:r>
            <a:r>
              <a:rPr lang="en-US" dirty="0" smtClean="0"/>
              <a:t>.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23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82" y="228600"/>
            <a:ext cx="8284051" cy="706420"/>
          </a:xfrm>
        </p:spPr>
        <p:txBody>
          <a:bodyPr vert="horz" anchor="b">
            <a:normAutofit/>
          </a:bodyPr>
          <a:lstStyle/>
          <a:p>
            <a:pPr algn="ctr"/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MSW To Energy Process Flow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DSC0236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44" y="1100134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Picture 5" descr="DSC02494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32" y="1100134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 descr="DSC02349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404" y="1100134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2844" y="3200400"/>
            <a:ext cx="24384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Combustible Waste Receiving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00400" y="3200400"/>
            <a:ext cx="24384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Lifting with Grab Crane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267480" y="3200400"/>
            <a:ext cx="25908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Combustible Waste Feeding into Hopper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images"/>
          <p:cNvPicPr>
            <a:picLocks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4038600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11" descr="See full size image"/>
          <p:cNvPicPr>
            <a:picLocks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32" y="4071942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Picture 12" descr="DSC02416"/>
          <p:cNvPicPr>
            <a:picLocks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404" y="4071942"/>
            <a:ext cx="2286000" cy="182880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85720" y="6000768"/>
            <a:ext cx="24384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 Generation &amp; Transmission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76600" y="6019800"/>
            <a:ext cx="24384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Steam Generation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419880" y="6019800"/>
            <a:ext cx="2438400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Combustion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2819400" y="2014534"/>
            <a:ext cx="304800" cy="347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867400" y="1808044"/>
            <a:ext cx="304800" cy="347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467600" y="3776658"/>
            <a:ext cx="381000" cy="261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flipH="1">
            <a:off x="5827485" y="4700699"/>
            <a:ext cx="291639" cy="347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flipH="1">
            <a:off x="2825979" y="4759778"/>
            <a:ext cx="291639" cy="347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3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195" y="0"/>
            <a:ext cx="7786710" cy="1143000"/>
          </a:xfrm>
        </p:spPr>
        <p:txBody>
          <a:bodyPr vert="horz" anchor="b">
            <a:normAutofit/>
          </a:bodyPr>
          <a:lstStyle/>
          <a:p>
            <a:pPr algn="ctr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Design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for Low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Cal Waste Burn </a:t>
            </a:r>
            <a:r>
              <a:rPr lang="en-GB" sz="1800" i="1" dirty="0" smtClean="0">
                <a:solidFill>
                  <a:schemeClr val="accent3">
                    <a:lumMod val="75000"/>
                  </a:schemeClr>
                </a:solidFill>
              </a:rPr>
              <a:t>(illustrated)</a:t>
            </a:r>
            <a:endParaRPr lang="en-GB" sz="1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5861F-F383-4DC0-A9CA-482B74020C1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910394"/>
              </p:ext>
            </p:extLst>
          </p:nvPr>
        </p:nvGraphicFramePr>
        <p:xfrm>
          <a:off x="2767013" y="1352550"/>
          <a:ext cx="3517900" cy="274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2" name="CorelDRAW" r:id="rId3" imgW="2937600" imgH="2157480" progId="">
                  <p:embed/>
                </p:oleObj>
              </mc:Choice>
              <mc:Fallback>
                <p:oleObj name="CorelDRAW" r:id="rId3" imgW="2937600" imgH="2157480" progId="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1352550"/>
                        <a:ext cx="3517900" cy="274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321063"/>
              </p:ext>
            </p:extLst>
          </p:nvPr>
        </p:nvGraphicFramePr>
        <p:xfrm>
          <a:off x="2266950" y="1216025"/>
          <a:ext cx="4179888" cy="436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3" name="CorelDRAW" r:id="rId5" imgW="4331160" imgH="4309560" progId="">
                  <p:embed/>
                </p:oleObj>
              </mc:Choice>
              <mc:Fallback>
                <p:oleObj name="CorelDRAW" r:id="rId5" imgW="4331160" imgH="4309560" progId="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1216025"/>
                        <a:ext cx="4179888" cy="436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111625" y="1289050"/>
            <a:ext cx="1216025" cy="7461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0000"/>
              </a:lnSpc>
              <a:spcBef>
                <a:spcPct val="10000"/>
              </a:spcBef>
            </a:pPr>
            <a:endParaRPr lang="zh-CN" altLang="zh-CN" sz="2000" b="1">
              <a:latin typeface="Book Antiqua" pitchFamily="18" charset="0"/>
              <a:ea typeface="宋体" pitchFamily="2" charset="-122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489325" y="4843463"/>
            <a:ext cx="157163" cy="2143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0000"/>
              </a:lnSpc>
              <a:spcBef>
                <a:spcPct val="10000"/>
              </a:spcBef>
            </a:pPr>
            <a:endParaRPr lang="zh-CN" altLang="zh-CN" sz="2000" b="1">
              <a:latin typeface="Book Antiqua" pitchFamily="18" charset="0"/>
              <a:ea typeface="宋体" pitchFamily="2" charset="-122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338183"/>
              </p:ext>
            </p:extLst>
          </p:nvPr>
        </p:nvGraphicFramePr>
        <p:xfrm>
          <a:off x="3463925" y="4829175"/>
          <a:ext cx="209550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" name="CorelDRAW" r:id="rId7" imgW="702720" imgH="695160" progId="">
                  <p:embed/>
                </p:oleObj>
              </mc:Choice>
              <mc:Fallback>
                <p:oleObj name="CorelDRAW" r:id="rId7" imgW="702720" imgH="695160" progId="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4829175"/>
                        <a:ext cx="209550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400550" y="5159375"/>
            <a:ext cx="142875" cy="2254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0000"/>
              </a:lnSpc>
              <a:spcBef>
                <a:spcPct val="10000"/>
              </a:spcBef>
            </a:pPr>
            <a:endParaRPr lang="zh-CN" altLang="zh-CN" sz="2000" b="1">
              <a:latin typeface="Book Antiqua" pitchFamily="18" charset="0"/>
              <a:ea typeface="宋体" pitchFamily="2" charset="-122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199260"/>
              </p:ext>
            </p:extLst>
          </p:nvPr>
        </p:nvGraphicFramePr>
        <p:xfrm>
          <a:off x="4371975" y="5154613"/>
          <a:ext cx="209550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" name="CorelDRAW" r:id="rId9" imgW="702720" imgH="695160" progId="">
                  <p:embed/>
                </p:oleObj>
              </mc:Choice>
              <mc:Fallback>
                <p:oleObj name="CorelDRAW" r:id="rId9" imgW="702720" imgH="695160" progId="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975" y="5154613"/>
                        <a:ext cx="209550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27600" y="5432425"/>
            <a:ext cx="85725" cy="127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0000"/>
              </a:lnSpc>
              <a:spcBef>
                <a:spcPct val="10000"/>
              </a:spcBef>
            </a:pPr>
            <a:endParaRPr lang="zh-CN" altLang="zh-CN" sz="2000" b="1">
              <a:latin typeface="Book Antiqua" pitchFamily="18" charset="0"/>
              <a:ea typeface="宋体" pitchFamily="2" charset="-122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620475"/>
              </p:ext>
            </p:extLst>
          </p:nvPr>
        </p:nvGraphicFramePr>
        <p:xfrm>
          <a:off x="4862513" y="5378450"/>
          <a:ext cx="211137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6" name="CorelDRAW" r:id="rId10" imgW="702720" imgH="695160" progId="">
                  <p:embed/>
                </p:oleObj>
              </mc:Choice>
              <mc:Fallback>
                <p:oleObj name="CorelDRAW" r:id="rId10" imgW="702720" imgH="695160" progId="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513" y="5378450"/>
                        <a:ext cx="211137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410200" y="5624513"/>
            <a:ext cx="87313" cy="1698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0000"/>
              </a:lnSpc>
              <a:spcBef>
                <a:spcPct val="10000"/>
              </a:spcBef>
            </a:pPr>
            <a:endParaRPr lang="zh-CN" altLang="zh-CN" sz="2000" b="1">
              <a:latin typeface="Book Antiqua" pitchFamily="18" charset="0"/>
              <a:ea typeface="宋体" pitchFamily="2" charset="-122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002604"/>
              </p:ext>
            </p:extLst>
          </p:nvPr>
        </p:nvGraphicFramePr>
        <p:xfrm>
          <a:off x="5349875" y="5570538"/>
          <a:ext cx="21113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" name="CorelDRAW" r:id="rId11" imgW="702720" imgH="695160" progId="">
                  <p:embed/>
                </p:oleObj>
              </mc:Choice>
              <mc:Fallback>
                <p:oleObj name="CorelDRAW" r:id="rId11" imgW="702720" imgH="695160" progId="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75" y="5570538"/>
                        <a:ext cx="211138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3571875" y="4945063"/>
            <a:ext cx="13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711575" y="48958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4478338" y="5272088"/>
            <a:ext cx="13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4618038" y="5222875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970463" y="5494338"/>
            <a:ext cx="138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5108575" y="5445125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5451475" y="5684838"/>
            <a:ext cx="141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5592763" y="5637213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5651500" y="4365625"/>
            <a:ext cx="122555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3228975" y="6040438"/>
            <a:ext cx="67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959225" y="6034088"/>
            <a:ext cx="1163638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165725" y="6040438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H="1">
            <a:off x="3192463" y="6040438"/>
            <a:ext cx="65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 flipH="1">
            <a:off x="3892550" y="6040438"/>
            <a:ext cx="1139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 flipH="1">
            <a:off x="5129213" y="6040438"/>
            <a:ext cx="654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grpSp>
        <p:nvGrpSpPr>
          <p:cNvPr id="31" name="Group 44"/>
          <p:cNvGrpSpPr>
            <a:grpSpLocks/>
          </p:cNvGrpSpPr>
          <p:nvPr/>
        </p:nvGrpSpPr>
        <p:grpSpPr bwMode="auto">
          <a:xfrm>
            <a:off x="3200400" y="5521325"/>
            <a:ext cx="2703513" cy="466725"/>
            <a:chOff x="2013" y="3434"/>
            <a:chExt cx="1702" cy="457"/>
          </a:xfrm>
        </p:grpSpPr>
        <p:sp>
          <p:nvSpPr>
            <p:cNvPr id="32" name="Line 45"/>
            <p:cNvSpPr>
              <a:spLocks noChangeShapeType="1"/>
            </p:cNvSpPr>
            <p:nvPr/>
          </p:nvSpPr>
          <p:spPr bwMode="auto">
            <a:xfrm flipV="1">
              <a:off x="2013" y="3437"/>
              <a:ext cx="0" cy="4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just"/>
              <a:endParaRPr lang="en-US">
                <a:latin typeface="Book Antiqua" pitchFamily="18" charset="0"/>
              </a:endParaRPr>
            </a:p>
          </p:txBody>
        </p:sp>
        <p:sp>
          <p:nvSpPr>
            <p:cNvPr id="33" name="Line 46"/>
            <p:cNvSpPr>
              <a:spLocks noChangeShapeType="1"/>
            </p:cNvSpPr>
            <p:nvPr/>
          </p:nvSpPr>
          <p:spPr bwMode="auto">
            <a:xfrm flipV="1">
              <a:off x="2457" y="3440"/>
              <a:ext cx="0" cy="4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just"/>
              <a:endParaRPr lang="en-US">
                <a:latin typeface="Book Antiqua" pitchFamily="18" charset="0"/>
              </a:endParaRPr>
            </a:p>
          </p:txBody>
        </p:sp>
        <p:sp>
          <p:nvSpPr>
            <p:cNvPr id="34" name="Line 47"/>
            <p:cNvSpPr>
              <a:spLocks noChangeShapeType="1"/>
            </p:cNvSpPr>
            <p:nvPr/>
          </p:nvSpPr>
          <p:spPr bwMode="auto">
            <a:xfrm flipV="1">
              <a:off x="3232" y="3440"/>
              <a:ext cx="0" cy="4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just"/>
              <a:endParaRPr lang="en-US">
                <a:latin typeface="Book Antiqua" pitchFamily="18" charset="0"/>
              </a:endParaRPr>
            </a:p>
          </p:txBody>
        </p:sp>
        <p:sp>
          <p:nvSpPr>
            <p:cNvPr id="35" name="Line 48"/>
            <p:cNvSpPr>
              <a:spLocks noChangeShapeType="1"/>
            </p:cNvSpPr>
            <p:nvPr/>
          </p:nvSpPr>
          <p:spPr bwMode="auto">
            <a:xfrm flipV="1">
              <a:off x="3715" y="3434"/>
              <a:ext cx="0" cy="4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just"/>
              <a:endParaRPr lang="en-US">
                <a:latin typeface="Book Antiqua" pitchFamily="18" charset="0"/>
              </a:endParaRPr>
            </a:p>
          </p:txBody>
        </p:sp>
      </p:grpSp>
      <p:sp>
        <p:nvSpPr>
          <p:cNvPr id="36" name="Text Box 50"/>
          <p:cNvSpPr txBox="1">
            <a:spLocks noChangeArrowheads="1"/>
          </p:cNvSpPr>
          <p:nvPr/>
        </p:nvSpPr>
        <p:spPr bwMode="auto">
          <a:xfrm>
            <a:off x="5791200" y="2771402"/>
            <a:ext cx="2885256" cy="954107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defPPr>
              <a:defRPr lang="en-US"/>
            </a:defPPr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4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altLang="zh-CN" dirty="0"/>
              <a:t>The form of hearth: no water cooling, the refractory brick is set in the combustion chamber </a:t>
            </a:r>
          </a:p>
        </p:txBody>
      </p:sp>
      <p:sp>
        <p:nvSpPr>
          <p:cNvPr id="37" name="Text Box 51"/>
          <p:cNvSpPr txBox="1">
            <a:spLocks noChangeArrowheads="1"/>
          </p:cNvSpPr>
          <p:nvPr/>
        </p:nvSpPr>
        <p:spPr bwMode="auto">
          <a:xfrm>
            <a:off x="188678" y="3738766"/>
            <a:ext cx="2693775" cy="954107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defPPr>
              <a:defRPr lang="en-US"/>
            </a:defPPr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4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Four </a:t>
            </a:r>
            <a:r>
              <a:rPr lang="en-US" dirty="0"/>
              <a:t>independent combustion air control zone in this direction.</a:t>
            </a:r>
            <a:endParaRPr lang="en-US" altLang="zh-CN" dirty="0"/>
          </a:p>
        </p:txBody>
      </p:sp>
      <p:sp>
        <p:nvSpPr>
          <p:cNvPr id="38" name="Text Box 53"/>
          <p:cNvSpPr txBox="1">
            <a:spLocks noChangeArrowheads="1"/>
          </p:cNvSpPr>
          <p:nvPr/>
        </p:nvSpPr>
        <p:spPr bwMode="auto">
          <a:xfrm>
            <a:off x="6477000" y="4143712"/>
            <a:ext cx="2321651" cy="1650663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defPPr>
              <a:defRPr lang="en-US"/>
            </a:defPPr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4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altLang="zh-CN" dirty="0" smtClean="0"/>
              <a:t>Increased </a:t>
            </a:r>
            <a:r>
              <a:rPr lang="en-US" altLang="zh-CN" dirty="0"/>
              <a:t>length of fire grate and rear arch to make rubbish fully burnt and reduce mechanical load and heat load of furnace grate</a:t>
            </a:r>
            <a:endParaRPr lang="zh-CN" altLang="en-US" dirty="0"/>
          </a:p>
        </p:txBody>
      </p:sp>
      <p:sp>
        <p:nvSpPr>
          <p:cNvPr id="39" name="Line 56"/>
          <p:cNvSpPr>
            <a:spLocks noChangeShapeType="1"/>
          </p:cNvSpPr>
          <p:nvPr/>
        </p:nvSpPr>
        <p:spPr bwMode="auto">
          <a:xfrm>
            <a:off x="5343525" y="2781300"/>
            <a:ext cx="722313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40" name="Rectangle 59"/>
          <p:cNvSpPr>
            <a:spLocks noChangeArrowheads="1"/>
          </p:cNvSpPr>
          <p:nvPr/>
        </p:nvSpPr>
        <p:spPr bwMode="auto">
          <a:xfrm>
            <a:off x="4073525" y="5768975"/>
            <a:ext cx="181822" cy="2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endParaRPr lang="zh-CN" altLang="en-US" sz="800">
              <a:latin typeface="Book Antiqua" pitchFamily="18" charset="0"/>
              <a:ea typeface="宋体" pitchFamily="2" charset="-122"/>
            </a:endParaRPr>
          </a:p>
        </p:txBody>
      </p:sp>
      <p:sp>
        <p:nvSpPr>
          <p:cNvPr id="41" name="Text Box 51"/>
          <p:cNvSpPr txBox="1">
            <a:spLocks noChangeArrowheads="1"/>
          </p:cNvSpPr>
          <p:nvPr/>
        </p:nvSpPr>
        <p:spPr bwMode="auto">
          <a:xfrm>
            <a:off x="5791200" y="1219200"/>
            <a:ext cx="2923222" cy="1482351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defPPr>
              <a:defRPr lang="en-US"/>
            </a:defPPr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4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altLang="zh-CN" dirty="0"/>
              <a:t>The flue gas stays at least  2 seconds in the first flue and hearth while the temperature is  higher than 850 degree. Thus, the dioxins could be effectively removed  in this way.</a:t>
            </a:r>
            <a:endParaRPr lang="zh-CN" altLang="en-US" dirty="0"/>
          </a:p>
        </p:txBody>
      </p:sp>
      <p:sp>
        <p:nvSpPr>
          <p:cNvPr id="42" name="Line 24"/>
          <p:cNvSpPr>
            <a:spLocks noChangeShapeType="1"/>
          </p:cNvSpPr>
          <p:nvPr/>
        </p:nvSpPr>
        <p:spPr bwMode="auto">
          <a:xfrm>
            <a:off x="5508625" y="3716338"/>
            <a:ext cx="1344613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43" name="Line 56"/>
          <p:cNvSpPr>
            <a:spLocks noChangeShapeType="1"/>
          </p:cNvSpPr>
          <p:nvPr/>
        </p:nvSpPr>
        <p:spPr bwMode="auto">
          <a:xfrm flipV="1">
            <a:off x="4787900" y="1700212"/>
            <a:ext cx="1116013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44" name="Line 56"/>
          <p:cNvSpPr>
            <a:spLocks noChangeShapeType="1"/>
          </p:cNvSpPr>
          <p:nvPr/>
        </p:nvSpPr>
        <p:spPr bwMode="auto">
          <a:xfrm flipH="1">
            <a:off x="1981200" y="2420938"/>
            <a:ext cx="2376488" cy="144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45" name="Line 56"/>
          <p:cNvSpPr>
            <a:spLocks noChangeShapeType="1"/>
          </p:cNvSpPr>
          <p:nvPr/>
        </p:nvSpPr>
        <p:spPr bwMode="auto">
          <a:xfrm flipH="1">
            <a:off x="2571736" y="4643446"/>
            <a:ext cx="144462" cy="649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algn="just"/>
            <a:endParaRPr lang="en-US">
              <a:latin typeface="Book Antiqua" pitchFamily="18" charset="0"/>
            </a:endParaRPr>
          </a:p>
        </p:txBody>
      </p:sp>
      <p:sp>
        <p:nvSpPr>
          <p:cNvPr id="46" name="Text Box 51"/>
          <p:cNvSpPr txBox="1">
            <a:spLocks noChangeArrowheads="1"/>
          </p:cNvSpPr>
          <p:nvPr/>
        </p:nvSpPr>
        <p:spPr bwMode="auto">
          <a:xfrm>
            <a:off x="188678" y="2099674"/>
            <a:ext cx="2311400" cy="1343455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lvl1pPr marL="27432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6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1400" dirty="0"/>
              <a:t>The combustion temperature is below </a:t>
            </a:r>
            <a:r>
              <a:rPr lang="en-US" sz="1400" dirty="0" smtClean="0"/>
              <a:t>1050</a:t>
            </a:r>
            <a:r>
              <a:rPr lang="en-US" sz="1400" baseline="30000" dirty="0"/>
              <a:t>0</a:t>
            </a:r>
            <a:r>
              <a:rPr lang="en-US" altLang="zh-CN" sz="1400" dirty="0" smtClean="0"/>
              <a:t>C </a:t>
            </a:r>
            <a:r>
              <a:rPr lang="en-US" sz="1400" dirty="0"/>
              <a:t>to maximally control the generation of </a:t>
            </a:r>
            <a:r>
              <a:rPr lang="en-US" sz="1400" dirty="0" smtClean="0"/>
              <a:t>NOx</a:t>
            </a:r>
            <a:r>
              <a:rPr lang="en-US" sz="1400" dirty="0"/>
              <a:t>.</a:t>
            </a: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188678" y="5000636"/>
            <a:ext cx="2471521" cy="1384995"/>
          </a:xfrm>
          <a:prstGeom prst="rect">
            <a:avLst/>
          </a:prstGeom>
          <a:extLst/>
        </p:spPr>
        <p:txBody>
          <a:bodyPr vert="horz">
            <a:noAutofit/>
          </a:bodyPr>
          <a:lstStyle>
            <a:defPPr>
              <a:defRPr lang="en-US"/>
            </a:defPPr>
            <a:lvl1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q"/>
              <a:defRPr kumimoji="0" sz="1400">
                <a:latin typeface="Arial" pitchFamily="34" charset="0"/>
                <a:cs typeface="Arial" pitchFamily="34" charset="0"/>
              </a:defRPr>
            </a:lvl1pPr>
            <a:lvl2pPr marL="640080" indent="-274320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/>
            </a:lvl2pPr>
            <a:lvl3pPr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/>
            </a:lvl3pPr>
            <a:lvl4pPr marL="118872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/>
            </a:lvl4pPr>
            <a:lvl5pPr marL="1463040" indent="-182880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</a:defRPr>
            </a:lvl9pPr>
          </a:lstStyle>
          <a:p>
            <a:r>
              <a:rPr lang="en-US" altLang="zh-CN" dirty="0"/>
              <a:t>Heat the primary combustion air and secondary combustion air, the lowest temperature is </a:t>
            </a:r>
            <a:r>
              <a:rPr lang="en-US" altLang="zh-CN" dirty="0" smtClean="0"/>
              <a:t>220</a:t>
            </a:r>
            <a:r>
              <a:rPr lang="en-US" baseline="30000" dirty="0"/>
              <a:t>0</a:t>
            </a:r>
            <a:r>
              <a:rPr lang="en-US" altLang="zh-CN" dirty="0" smtClean="0"/>
              <a:t>C . </a:t>
            </a:r>
            <a:endParaRPr lang="en-US" altLang="zh-CN" dirty="0"/>
          </a:p>
        </p:txBody>
      </p:sp>
      <p:pic>
        <p:nvPicPr>
          <p:cNvPr id="1227" name="Picture 203" descr="C:\Users\BORALKAR\AppData\Local\Microsoft\Windows\Temporary Internet Files\Content.IE5\T1YFY23R\MP900390594[1].jpg">
            <a:hlinkClick r:id="rId12" action="ppaction://hlinkfile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949718"/>
            <a:ext cx="767251" cy="54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09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Project Proposal 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924800" cy="4797552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Capacity 		: 2x600 TPD </a:t>
            </a:r>
            <a:endParaRPr lang="en-US" dirty="0" smtClean="0"/>
          </a:p>
          <a:p>
            <a:pPr lvl="0"/>
            <a:r>
              <a:rPr lang="en-US" dirty="0" smtClean="0"/>
              <a:t>Type of waste	: Mixed waste </a:t>
            </a:r>
            <a:endParaRPr lang="en-US" dirty="0"/>
          </a:p>
          <a:p>
            <a:pPr lvl="0"/>
            <a:r>
              <a:rPr lang="en-US" dirty="0"/>
              <a:t>Calorific Value 	: 1100 to </a:t>
            </a:r>
            <a:r>
              <a:rPr lang="en-US" dirty="0" smtClean="0"/>
              <a:t>2200kcal/kg</a:t>
            </a:r>
            <a:endParaRPr lang="en-US" dirty="0"/>
          </a:p>
          <a:p>
            <a:pPr lvl="0"/>
            <a:r>
              <a:rPr lang="en-US" dirty="0"/>
              <a:t>Technology	</a:t>
            </a:r>
            <a:r>
              <a:rPr lang="en-US" dirty="0" smtClean="0"/>
              <a:t>: </a:t>
            </a:r>
            <a:r>
              <a:rPr lang="en-US" dirty="0"/>
              <a:t>Mass Burning (Grate Technology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/>
              <a:t>Furnace 		: Grate </a:t>
            </a:r>
            <a:r>
              <a:rPr lang="en-US" dirty="0" smtClean="0"/>
              <a:t>Furnace</a:t>
            </a:r>
            <a:endParaRPr lang="en-US" dirty="0"/>
          </a:p>
          <a:p>
            <a:pPr lvl="0">
              <a:tabLst>
                <a:tab pos="2684463" algn="l"/>
                <a:tab pos="2859088" algn="l"/>
              </a:tabLst>
            </a:pPr>
            <a:r>
              <a:rPr lang="en-US" dirty="0"/>
              <a:t>Flue gas </a:t>
            </a:r>
            <a:r>
              <a:rPr lang="en-US" dirty="0" smtClean="0"/>
              <a:t>treat.	: </a:t>
            </a:r>
            <a:r>
              <a:rPr lang="en-US" dirty="0"/>
              <a:t>Evaporation cooler /semidry, </a:t>
            </a:r>
            <a:r>
              <a:rPr lang="en-US" dirty="0" smtClean="0"/>
              <a:t>			Bag Filter</a:t>
            </a:r>
            <a:endParaRPr lang="en-US" dirty="0"/>
          </a:p>
          <a:p>
            <a:pPr lvl="0"/>
            <a:r>
              <a:rPr lang="en-US" dirty="0" smtClean="0"/>
              <a:t>Electrical </a:t>
            </a:r>
            <a:r>
              <a:rPr lang="en-US" dirty="0"/>
              <a:t>power	</a:t>
            </a:r>
            <a:r>
              <a:rPr lang="en-US" dirty="0" smtClean="0"/>
              <a:t>: </a:t>
            </a:r>
            <a:r>
              <a:rPr lang="en-US" dirty="0"/>
              <a:t>2 x </a:t>
            </a:r>
            <a:r>
              <a:rPr lang="en-US" dirty="0" smtClean="0"/>
              <a:t>11.5MW</a:t>
            </a:r>
            <a:endParaRPr lang="en-US" dirty="0"/>
          </a:p>
          <a:p>
            <a:pPr lvl="0"/>
            <a:r>
              <a:rPr lang="en-US" dirty="0"/>
              <a:t>Land required</a:t>
            </a:r>
            <a:r>
              <a:rPr lang="en-US" b="1" dirty="0"/>
              <a:t>	</a:t>
            </a:r>
            <a:r>
              <a:rPr lang="en-US" b="1" dirty="0" smtClean="0"/>
              <a:t>:</a:t>
            </a:r>
            <a:r>
              <a:rPr lang="en-US" dirty="0" smtClean="0"/>
              <a:t> 2 x 5 Acres for 2 units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+ 5 Acres for Landscape</a:t>
            </a:r>
          </a:p>
          <a:p>
            <a:pPr lvl="0">
              <a:buNone/>
            </a:pPr>
            <a:r>
              <a:rPr lang="en-US" dirty="0" smtClean="0"/>
              <a:t>				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6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34920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300" b="1" dirty="0" smtClean="0"/>
              <a:t>Capital </a:t>
            </a:r>
            <a:r>
              <a:rPr lang="en-US" sz="3300" b="1" dirty="0"/>
              <a:t>&amp; Operational Cost</a:t>
            </a:r>
            <a:r>
              <a:rPr lang="en-US" sz="3300" b="1" dirty="0" smtClean="0"/>
              <a:t>: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 smtClean="0"/>
              <a:t>Capital </a:t>
            </a:r>
            <a:r>
              <a:rPr lang="en-US" sz="3300" dirty="0"/>
              <a:t>cost for 2x600 TPD MSW mass burning with grate technology plant is estimated @ </a:t>
            </a:r>
            <a:r>
              <a:rPr lang="en-US" sz="3300" dirty="0" smtClean="0"/>
              <a:t>Rs.292 Cr + subsidy Rs.100 Cr =  Rs.392 </a:t>
            </a:r>
            <a:r>
              <a:rPr lang="en-US" sz="3300" dirty="0"/>
              <a:t>Cr.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/>
              <a:t> </a:t>
            </a:r>
            <a:r>
              <a:rPr lang="en-US" sz="3300" dirty="0" smtClean="0"/>
              <a:t>Rs. 2700/MT is the total cost of operations including interest, depreciation, manpower. This is equal to Rs.104 Cr. /year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 smtClean="0"/>
              <a:t>Rs. 2000/MT can be recovered from sale of power at Rs. 5.8/Unit. This is equal to Rs. 77 Cr/year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 smtClean="0"/>
              <a:t>Rs. 30/family/per month (12 lac families) levy will yield revenue of Rs. 44 Cr.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 smtClean="0"/>
              <a:t>Hence, Rs. 17 Cr will be surplus after (C+D)-B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r>
              <a:rPr lang="en-US" sz="3300" dirty="0" smtClean="0"/>
              <a:t>Therefore, subsidy will be recovered in first 6 years. PMC will save Rs.22Cr per year which is being spent today @ Rs.700/MT for 1000 MT/day of MSW. 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endParaRPr lang="en-US" sz="33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endParaRPr lang="en-US" sz="3300" dirty="0"/>
          </a:p>
          <a:p>
            <a:pPr marL="514350" indent="-514350">
              <a:lnSpc>
                <a:spcPct val="120000"/>
              </a:lnSpc>
              <a:buFont typeface="+mj-lt"/>
              <a:buAutoNum type="alphaUcPeriod"/>
            </a:pPr>
            <a:endParaRPr lang="en-US" sz="3300" dirty="0" smtClean="0"/>
          </a:p>
          <a:p>
            <a:pPr lvl="0"/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Business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Model for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Pune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19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467600" cy="432048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sz="3300" dirty="0" smtClean="0"/>
              <a:t>“Modified PPP” </a:t>
            </a:r>
            <a:r>
              <a:rPr lang="en-US" sz="3300" dirty="0"/>
              <a:t>model </a:t>
            </a:r>
            <a:r>
              <a:rPr lang="en-US" sz="3300" dirty="0" smtClean="0"/>
              <a:t>proposed with </a:t>
            </a:r>
            <a:r>
              <a:rPr lang="en-US" sz="3300" dirty="0"/>
              <a:t>capital grant of Rs. 100Cr. from the client Local </a:t>
            </a:r>
            <a:r>
              <a:rPr lang="en-US" sz="3300" dirty="0" smtClean="0"/>
              <a:t>Body and/or Government</a:t>
            </a:r>
            <a:endParaRPr lang="en-US" sz="3300" dirty="0"/>
          </a:p>
          <a:p>
            <a:pPr>
              <a:lnSpc>
                <a:spcPct val="120000"/>
              </a:lnSpc>
            </a:pPr>
            <a:r>
              <a:rPr lang="en-US" sz="3300" dirty="0"/>
              <a:t> </a:t>
            </a:r>
            <a:r>
              <a:rPr lang="en-US" sz="3300" dirty="0" smtClean="0"/>
              <a:t>Operator </a:t>
            </a:r>
            <a:r>
              <a:rPr lang="en-US" sz="3300" dirty="0"/>
              <a:t>to arrange rest of the finance for capital investment and operation &amp; Maintenance for 7 </a:t>
            </a:r>
            <a:r>
              <a:rPr lang="en-US" sz="3300" dirty="0" smtClean="0"/>
              <a:t>years</a:t>
            </a:r>
          </a:p>
          <a:p>
            <a:pPr>
              <a:lnSpc>
                <a:spcPct val="120000"/>
              </a:lnSpc>
            </a:pPr>
            <a:r>
              <a:rPr lang="en-US" sz="3300" dirty="0" smtClean="0"/>
              <a:t>Transfer of Assets to PMC after 7 years</a:t>
            </a:r>
            <a:endParaRPr lang="en-US" sz="3300" dirty="0"/>
          </a:p>
          <a:p>
            <a:pPr>
              <a:lnSpc>
                <a:spcPct val="120000"/>
              </a:lnSpc>
            </a:pPr>
            <a:r>
              <a:rPr lang="en-US" sz="3300" dirty="0"/>
              <a:t> </a:t>
            </a:r>
            <a:r>
              <a:rPr lang="en-US" sz="3300" dirty="0" smtClean="0"/>
              <a:t>Expected </a:t>
            </a:r>
            <a:r>
              <a:rPr lang="en-US" sz="3300" dirty="0"/>
              <a:t>life of 20 years for the assets created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Modified PPP Model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768</TotalTime>
  <Words>974</Words>
  <Application>Microsoft Office PowerPoint</Application>
  <PresentationFormat>On-screen Show (4:3)</PresentationFormat>
  <Paragraphs>197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Oriel</vt:lpstr>
      <vt:lpstr>CorelDRAW</vt:lpstr>
      <vt:lpstr>PowerPoint Presentation</vt:lpstr>
      <vt:lpstr>Scenario at Pune (2000TPD)</vt:lpstr>
      <vt:lpstr>What we Need</vt:lpstr>
      <vt:lpstr>Way Forward</vt:lpstr>
      <vt:lpstr>MSW To Energy Process Flow</vt:lpstr>
      <vt:lpstr>Design for Low Cal Waste Burn (illustrated)</vt:lpstr>
      <vt:lpstr>Project Proposal </vt:lpstr>
      <vt:lpstr>Business Model for Pune</vt:lpstr>
      <vt:lpstr>Modified PPP Model</vt:lpstr>
      <vt:lpstr>Operator’s Liability</vt:lpstr>
      <vt:lpstr>Support Required from PMC/Govt. (1)</vt:lpstr>
      <vt:lpstr>Support Required from PMC/Govt.(2)</vt:lpstr>
      <vt:lpstr>Benefits of Waste to Energy</vt:lpstr>
      <vt:lpstr>ROAD MAP</vt:lpstr>
      <vt:lpstr>PowerPoint Presentation</vt:lpstr>
      <vt:lpstr>Support Presentation</vt:lpstr>
      <vt:lpstr>Pollution Mitigation</vt:lpstr>
      <vt:lpstr>Emission Control</vt:lpstr>
      <vt:lpstr>Stack Emission Standards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BORALKAR</dc:creator>
  <cp:lastModifiedBy>DBBORALKAR</cp:lastModifiedBy>
  <cp:revision>73</cp:revision>
  <dcterms:created xsi:type="dcterms:W3CDTF">2014-11-20T05:00:06Z</dcterms:created>
  <dcterms:modified xsi:type="dcterms:W3CDTF">2015-04-05T14:45:48Z</dcterms:modified>
</cp:coreProperties>
</file>